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57"/>
  </p:notesMasterIdLst>
  <p:handoutMasterIdLst>
    <p:handoutMasterId r:id="rId58"/>
  </p:handoutMasterIdLst>
  <p:sldIdLst>
    <p:sldId id="319" r:id="rId2"/>
    <p:sldId id="312" r:id="rId3"/>
    <p:sldId id="1423" r:id="rId4"/>
    <p:sldId id="1424" r:id="rId5"/>
    <p:sldId id="1425" r:id="rId6"/>
    <p:sldId id="1426" r:id="rId7"/>
    <p:sldId id="308" r:id="rId8"/>
    <p:sldId id="1427" r:id="rId9"/>
    <p:sldId id="1428" r:id="rId10"/>
    <p:sldId id="1429" r:id="rId11"/>
    <p:sldId id="1430" r:id="rId12"/>
    <p:sldId id="1431" r:id="rId13"/>
    <p:sldId id="1432" r:id="rId14"/>
    <p:sldId id="1433" r:id="rId15"/>
    <p:sldId id="1434" r:id="rId16"/>
    <p:sldId id="1435" r:id="rId17"/>
    <p:sldId id="1436" r:id="rId18"/>
    <p:sldId id="1437" r:id="rId19"/>
    <p:sldId id="1438" r:id="rId20"/>
    <p:sldId id="1439" r:id="rId21"/>
    <p:sldId id="1440" r:id="rId22"/>
    <p:sldId id="1441" r:id="rId23"/>
    <p:sldId id="1448" r:id="rId24"/>
    <p:sldId id="1449" r:id="rId25"/>
    <p:sldId id="1421" r:id="rId26"/>
    <p:sldId id="1450" r:id="rId27"/>
    <p:sldId id="1451" r:id="rId28"/>
    <p:sldId id="1452" r:id="rId29"/>
    <p:sldId id="1422" r:id="rId30"/>
    <p:sldId id="1453" r:id="rId31"/>
    <p:sldId id="1454" r:id="rId32"/>
    <p:sldId id="1455" r:id="rId33"/>
    <p:sldId id="1442" r:id="rId34"/>
    <p:sldId id="1443" r:id="rId35"/>
    <p:sldId id="1444" r:id="rId36"/>
    <p:sldId id="1445" r:id="rId37"/>
    <p:sldId id="1446" r:id="rId38"/>
    <p:sldId id="1447" r:id="rId39"/>
    <p:sldId id="1359" r:id="rId40"/>
    <p:sldId id="1456" r:id="rId41"/>
    <p:sldId id="1457" r:id="rId42"/>
    <p:sldId id="1458" r:id="rId43"/>
    <p:sldId id="1459" r:id="rId44"/>
    <p:sldId id="1460" r:id="rId45"/>
    <p:sldId id="1461" r:id="rId46"/>
    <p:sldId id="1464" r:id="rId47"/>
    <p:sldId id="1465" r:id="rId48"/>
    <p:sldId id="1462" r:id="rId49"/>
    <p:sldId id="1463" r:id="rId50"/>
    <p:sldId id="1466" r:id="rId51"/>
    <p:sldId id="1467" r:id="rId52"/>
    <p:sldId id="1468" r:id="rId53"/>
    <p:sldId id="1469" r:id="rId54"/>
    <p:sldId id="1470" r:id="rId55"/>
    <p:sldId id="1474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1" autoAdjust="0"/>
    <p:restoredTop sz="89414" autoAdjust="0"/>
  </p:normalViewPr>
  <p:slideViewPr>
    <p:cSldViewPr snapToGrid="0">
      <p:cViewPr varScale="1">
        <p:scale>
          <a:sx n="60" d="100"/>
          <a:sy n="60" d="100"/>
        </p:scale>
        <p:origin x="106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2021/2/24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偏最小二乘回归分析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11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096021" y="2551845"/>
            <a:ext cx="3647118" cy="175431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偏最小二乘</a:t>
            </a:r>
            <a:endParaRPr lang="en-US" altLang="zh-CN" sz="540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回归分析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169138"/>
              </p:ext>
            </p:extLst>
          </p:nvPr>
        </p:nvGraphicFramePr>
        <p:xfrm>
          <a:off x="534988" y="809625"/>
          <a:ext cx="7812087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55507" progId="Word.Document.12">
                  <p:embed/>
                </p:oleObj>
              </mc:Choice>
              <mc:Fallback>
                <p:oleObj name="Document" r:id="rId2" imgW="8129635" imgH="34555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30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638356"/>
              </p:ext>
            </p:extLst>
          </p:nvPr>
        </p:nvGraphicFramePr>
        <p:xfrm>
          <a:off x="534988" y="809625"/>
          <a:ext cx="7812087" cy="391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919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6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6253"/>
              </p:ext>
            </p:extLst>
          </p:nvPr>
        </p:nvGraphicFramePr>
        <p:xfrm>
          <a:off x="534988" y="809625"/>
          <a:ext cx="7864475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9044" imgH="6085502" progId="Word.Document.12">
                  <p:embed/>
                </p:oleObj>
              </mc:Choice>
              <mc:Fallback>
                <p:oleObj name="Document" r:id="rId2" imgW="8229044" imgH="60855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64475" cy="583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4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778710"/>
              </p:ext>
            </p:extLst>
          </p:nvPr>
        </p:nvGraphicFramePr>
        <p:xfrm>
          <a:off x="534988" y="809625"/>
          <a:ext cx="7812087" cy="403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15913" progId="Word.Document.12">
                  <p:embed/>
                </p:oleObj>
              </mc:Choice>
              <mc:Fallback>
                <p:oleObj name="Document" r:id="rId2" imgW="8129635" imgH="42159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03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9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34845"/>
              </p:ext>
            </p:extLst>
          </p:nvPr>
        </p:nvGraphicFramePr>
        <p:xfrm>
          <a:off x="534988" y="809625"/>
          <a:ext cx="7812087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18822" progId="Word.Document.12">
                  <p:embed/>
                </p:oleObj>
              </mc:Choice>
              <mc:Fallback>
                <p:oleObj name="Document" r:id="rId2" imgW="8129635" imgH="37188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56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5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99384"/>
              </p:ext>
            </p:extLst>
          </p:nvPr>
        </p:nvGraphicFramePr>
        <p:xfrm>
          <a:off x="534988" y="809625"/>
          <a:ext cx="7812087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9863" progId="Word.Document.12">
                  <p:embed/>
                </p:oleObj>
              </mc:Choice>
              <mc:Fallback>
                <p:oleObj name="Document" r:id="rId2" imgW="8129635" imgH="33798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240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50028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29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211353"/>
              </p:ext>
            </p:extLst>
          </p:nvPr>
        </p:nvGraphicFramePr>
        <p:xfrm>
          <a:off x="534988" y="809625"/>
          <a:ext cx="7812087" cy="37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6320" progId="Word.Document.12">
                  <p:embed/>
                </p:oleObj>
              </mc:Choice>
              <mc:Fallback>
                <p:oleObj name="Document" r:id="rId2" imgW="8129635" imgH="38863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7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685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35002" progId="Word.Document.12">
                  <p:embed/>
                </p:oleObj>
              </mc:Choice>
              <mc:Fallback>
                <p:oleObj name="Document" r:id="rId2" imgW="8129635" imgH="29350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5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231619"/>
              </p:ext>
            </p:extLst>
          </p:nvPr>
        </p:nvGraphicFramePr>
        <p:xfrm>
          <a:off x="534988" y="809625"/>
          <a:ext cx="7812087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60857" progId="Word.Document.12">
                  <p:embed/>
                </p:oleObj>
              </mc:Choice>
              <mc:Fallback>
                <p:oleObj name="Document" r:id="rId2" imgW="8129635" imgH="44608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27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88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偏最小二乘回归分析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87018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9407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661178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偏最小二乘回归命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545468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552528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545468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案例分析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223863"/>
              </p:ext>
            </p:extLst>
          </p:nvPr>
        </p:nvGraphicFramePr>
        <p:xfrm>
          <a:off x="534988" y="809625"/>
          <a:ext cx="7812087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91528" progId="Word.Document.12">
                  <p:embed/>
                </p:oleObj>
              </mc:Choice>
              <mc:Fallback>
                <p:oleObj name="Document" r:id="rId2" imgW="8129635" imgH="34915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34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466448"/>
              </p:ext>
            </p:extLst>
          </p:nvPr>
        </p:nvGraphicFramePr>
        <p:xfrm>
          <a:off x="534988" y="809625"/>
          <a:ext cx="7812087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62466" progId="Word.Document.12">
                  <p:embed/>
                </p:oleObj>
              </mc:Choice>
              <mc:Fallback>
                <p:oleObj name="Document" r:id="rId2" imgW="8129635" imgH="53624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72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299946"/>
              </p:ext>
            </p:extLst>
          </p:nvPr>
        </p:nvGraphicFramePr>
        <p:xfrm>
          <a:off x="534988" y="809625"/>
          <a:ext cx="7812087" cy="549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7086" progId="Word.Document.12">
                  <p:embed/>
                </p:oleObj>
              </mc:Choice>
              <mc:Fallback>
                <p:oleObj name="Document" r:id="rId2" imgW="8129635" imgH="57370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49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56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342560"/>
              </p:ext>
            </p:extLst>
          </p:nvPr>
        </p:nvGraphicFramePr>
        <p:xfrm>
          <a:off x="547688" y="665956"/>
          <a:ext cx="7812087" cy="552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60859" progId="Word.Document.12">
                  <p:embed/>
                </p:oleObj>
              </mc:Choice>
              <mc:Fallback>
                <p:oleObj name="Document" r:id="rId2" imgW="8129635" imgH="57608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7688" y="665956"/>
                        <a:ext cx="7812087" cy="552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8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363670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5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5351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b="1"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偏最小</a:t>
            </a:r>
            <a:endParaRPr lang="en-US" altLang="zh-CN" sz="48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二乘回归命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960374"/>
              </p:ext>
            </p:extLst>
          </p:nvPr>
        </p:nvGraphicFramePr>
        <p:xfrm>
          <a:off x="534988" y="809625"/>
          <a:ext cx="7812087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16914" progId="Word.Document.12">
                  <p:embed/>
                </p:oleObj>
              </mc:Choice>
              <mc:Fallback>
                <p:oleObj name="Document" r:id="rId2" imgW="8129635" imgH="57169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2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901816"/>
              </p:ext>
            </p:extLst>
          </p:nvPr>
        </p:nvGraphicFramePr>
        <p:xfrm>
          <a:off x="534988" y="809625"/>
          <a:ext cx="7812087" cy="569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69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0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62177"/>
              </p:ext>
            </p:extLst>
          </p:nvPr>
        </p:nvGraphicFramePr>
        <p:xfrm>
          <a:off x="534988" y="809625"/>
          <a:ext cx="7812087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5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140456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7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363942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2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152111"/>
              </p:ext>
            </p:extLst>
          </p:nvPr>
        </p:nvGraphicFramePr>
        <p:xfrm>
          <a:off x="547688" y="606425"/>
          <a:ext cx="7812087" cy="607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37198" progId="Word.Document.12">
                  <p:embed/>
                </p:oleObj>
              </mc:Choice>
              <mc:Fallback>
                <p:oleObj name="Document" r:id="rId2" imgW="8129635" imgH="63371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7688" y="606425"/>
                        <a:ext cx="7812087" cy="607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8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12659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6458"/>
              </p:ext>
            </p:extLst>
          </p:nvPr>
        </p:nvGraphicFramePr>
        <p:xfrm>
          <a:off x="534988" y="809625"/>
          <a:ext cx="7812087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04002" progId="Word.Document.12">
                  <p:embed/>
                </p:oleObj>
              </mc:Choice>
              <mc:Fallback>
                <p:oleObj name="Document" r:id="rId2" imgW="8129635" imgH="60040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74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008990"/>
              </p:ext>
            </p:extLst>
          </p:nvPr>
        </p:nvGraphicFramePr>
        <p:xfrm>
          <a:off x="534988" y="809625"/>
          <a:ext cx="7812087" cy="526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1061" progId="Word.Document.12">
                  <p:embed/>
                </p:oleObj>
              </mc:Choice>
              <mc:Fallback>
                <p:oleObj name="Document" r:id="rId2" imgW="8129635" imgH="54910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26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103159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2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180095"/>
              </p:ext>
            </p:extLst>
          </p:nvPr>
        </p:nvGraphicFramePr>
        <p:xfrm>
          <a:off x="534988" y="809625"/>
          <a:ext cx="7812087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4759" imgH="4519932" progId="Word.Document.12">
                  <p:embed/>
                </p:oleObj>
              </mc:Choice>
              <mc:Fallback>
                <p:oleObj name="Document" r:id="rId2" imgW="8154759" imgH="45199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7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295092"/>
              </p:ext>
            </p:extLst>
          </p:nvPr>
        </p:nvGraphicFramePr>
        <p:xfrm>
          <a:off x="534988" y="809625"/>
          <a:ext cx="7812087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92056" progId="Word.Document.12">
                  <p:embed/>
                </p:oleObj>
              </mc:Choice>
              <mc:Fallback>
                <p:oleObj name="Document" r:id="rId2" imgW="8129635" imgH="43920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77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89539"/>
              </p:ext>
            </p:extLst>
          </p:nvPr>
        </p:nvGraphicFramePr>
        <p:xfrm>
          <a:off x="573088" y="530225"/>
          <a:ext cx="7812087" cy="611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78622" progId="Word.Document.12">
                  <p:embed/>
                </p:oleObj>
              </mc:Choice>
              <mc:Fallback>
                <p:oleObj name="Document" r:id="rId2" imgW="8129635" imgH="63786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3088" y="530225"/>
                        <a:ext cx="7812087" cy="611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6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683531"/>
              </p:ext>
            </p:extLst>
          </p:nvPr>
        </p:nvGraphicFramePr>
        <p:xfrm>
          <a:off x="534988" y="809625"/>
          <a:ext cx="7812087" cy="313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0358" progId="Word.Document.12">
                  <p:embed/>
                </p:oleObj>
              </mc:Choice>
              <mc:Fallback>
                <p:oleObj name="Document" r:id="rId2" imgW="8129635" imgH="32703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13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928221"/>
              </p:ext>
            </p:extLst>
          </p:nvPr>
        </p:nvGraphicFramePr>
        <p:xfrm>
          <a:off x="534988" y="809625"/>
          <a:ext cx="7812087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279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91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691057"/>
              </p:ext>
            </p:extLst>
          </p:nvPr>
        </p:nvGraphicFramePr>
        <p:xfrm>
          <a:off x="534988" y="809625"/>
          <a:ext cx="7812087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279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5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19186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13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5214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8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772335"/>
              </p:ext>
            </p:extLst>
          </p:nvPr>
        </p:nvGraphicFramePr>
        <p:xfrm>
          <a:off x="534988" y="809625"/>
          <a:ext cx="7812087" cy="471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26970" progId="Word.Document.12">
                  <p:embed/>
                </p:oleObj>
              </mc:Choice>
              <mc:Fallback>
                <p:oleObj name="Document" r:id="rId2" imgW="8129635" imgH="49269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71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938035"/>
              </p:ext>
            </p:extLst>
          </p:nvPr>
        </p:nvGraphicFramePr>
        <p:xfrm>
          <a:off x="534988" y="809625"/>
          <a:ext cx="7812087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57890" progId="Word.Document.12">
                  <p:embed/>
                </p:oleObj>
              </mc:Choice>
              <mc:Fallback>
                <p:oleObj name="Document" r:id="rId2" imgW="8129635" imgH="33578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179272"/>
              </p:ext>
            </p:extLst>
          </p:nvPr>
        </p:nvGraphicFramePr>
        <p:xfrm>
          <a:off x="534988" y="809625"/>
          <a:ext cx="7812087" cy="582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84329" progId="Word.Document.12">
                  <p:embed/>
                </p:oleObj>
              </mc:Choice>
              <mc:Fallback>
                <p:oleObj name="Document" r:id="rId2" imgW="8129635" imgH="60843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82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56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0963A7-1CD9-4299-AB05-6C15A7DFC46F}"/>
              </a:ext>
            </a:extLst>
          </p:cNvPr>
          <p:cNvSpPr txBox="1"/>
          <p:nvPr/>
        </p:nvSpPr>
        <p:spPr>
          <a:xfrm>
            <a:off x="200024" y="758895"/>
            <a:ext cx="82454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计算和画图的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ab0=load('data11_1.txt');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mu=mean(ab0), sig=std(ab0)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求均值和标准差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rr=corrcoef(ab0)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求相关系数矩阵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ab=zscore(ab0);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a=ab(:,[1:3]);b=ab(:,[4:end]);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提出标准化后的自变量和因变量数据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[XL,YL,XS,YS,BETA,PCTVAR,MSE,stats] =plsregress(a,b)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contr=cumsum(PCTVAR,2)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求累积贡献率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xw=a\XS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求自变量提出成分系数，每列对应一个成分，这里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xw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等于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stats.W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yw=b\YS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求因变量提出成分的系数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ncomp=input('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请根据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PCTVAR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的值确定提出成分对的个数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ncomp=');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[XL2,YL2,XS2,YS2,BETA2,PCTVAR2,MSE2,stats2] =plsregress(a,b,ncomp)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n=size(a,2); m=size(b,2);%n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是自变量的个数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,m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是因变量的个数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原始数据回归方程的常数项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670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31034-231F-4AD4-9D31-AD88D21828E3}"/>
              </a:ext>
            </a:extLst>
          </p:cNvPr>
          <p:cNvSpPr txBox="1"/>
          <p:nvPr/>
        </p:nvSpPr>
        <p:spPr>
          <a:xfrm>
            <a:off x="517524" y="889843"/>
            <a:ext cx="87534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beta3(1,:)=mu(n+1:end)-mu(1:n)./sig(1:n)*BETA2([2:end],:).*sig(n+1:end);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计算原始变量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x1,...,xn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的系数，每一列是一个回归方程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beta3([2:n+1],:)=(1./sig(1:n))'*sig(n+1:end).*BETA2([2:end],:)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bar(BETA2','k')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画直方图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y1,..,ym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yhat=repmat(beta3(1,:),[size(a,1),1])+ab0(:,[1:n])*beta3([2:end],:)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ymax=max([yhat;ab0(:,[n+1:end])]);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求预测值和观测值的最大值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下面画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y1,y2,y3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的预测图，并画直线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y=x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subplot(2,2,1)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plot(yhat(:,1),ab0(:,n+1),'*',[0:ymax(1)],[0:ymax(1)],'Color','k')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legend('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单杠成绩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','Location','northwest')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预测数据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ylabel('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观测数据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subplot(2,2,2)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plot(yhat(:,2),ab0(:,n+2),'O',[0:ymax(2)],[0:ymax(2)],'Color','k')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legend('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弯曲成绩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','Location','northwest')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预测数据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ylabel('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观测数据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subplot(2,2,3)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plot(yhat(:,3),ab0(:,end),'H',[0:ymax(3)],[0:ymax(3)],'Color','k')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legend('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跳高成绩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','Location','northwest’)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预测数据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ylabel('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观测数据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05734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700679"/>
              </p:ext>
            </p:extLst>
          </p:nvPr>
        </p:nvGraphicFramePr>
        <p:xfrm>
          <a:off x="534988" y="809625"/>
          <a:ext cx="7812087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13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12644"/>
              </p:ext>
            </p:extLst>
          </p:nvPr>
        </p:nvGraphicFramePr>
        <p:xfrm>
          <a:off x="534988" y="809625"/>
          <a:ext cx="7812087" cy="415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15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40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329746"/>
              </p:ext>
            </p:extLst>
          </p:nvPr>
        </p:nvGraphicFramePr>
        <p:xfrm>
          <a:off x="534988" y="757238"/>
          <a:ext cx="7812087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757238"/>
                        <a:ext cx="7812087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30789"/>
              </p:ext>
            </p:extLst>
          </p:nvPr>
        </p:nvGraphicFramePr>
        <p:xfrm>
          <a:off x="496888" y="874713"/>
          <a:ext cx="7837487" cy="565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897019" progId="Word.Document.12">
                  <p:embed/>
                </p:oleObj>
              </mc:Choice>
              <mc:Fallback>
                <p:oleObj name="Document" r:id="rId2" imgW="8153322" imgH="5897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565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89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375282"/>
              </p:ext>
            </p:extLst>
          </p:nvPr>
        </p:nvGraphicFramePr>
        <p:xfrm>
          <a:off x="496888" y="874713"/>
          <a:ext cx="7837487" cy="553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79230" progId="Word.Document.12">
                  <p:embed/>
                </p:oleObj>
              </mc:Choice>
              <mc:Fallback>
                <p:oleObj name="Document" r:id="rId2" imgW="8153322" imgH="57792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553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33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107634"/>
              </p:ext>
            </p:extLst>
          </p:nvPr>
        </p:nvGraphicFramePr>
        <p:xfrm>
          <a:off x="496888" y="874713"/>
          <a:ext cx="783748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415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7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580463"/>
              </p:ext>
            </p:extLst>
          </p:nvPr>
        </p:nvGraphicFramePr>
        <p:xfrm>
          <a:off x="496888" y="874713"/>
          <a:ext cx="783748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36803" progId="Word.Document.12">
                  <p:embed/>
                </p:oleObj>
              </mc:Choice>
              <mc:Fallback>
                <p:oleObj name="Document" r:id="rId2" imgW="8153322" imgH="29368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280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05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91965"/>
              </p:ext>
            </p:extLst>
          </p:nvPr>
        </p:nvGraphicFramePr>
        <p:xfrm>
          <a:off x="496888" y="874713"/>
          <a:ext cx="7837487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407492" progId="Word.Document.12">
                  <p:embed/>
                </p:oleObj>
              </mc:Choice>
              <mc:Fallback>
                <p:oleObj name="Document" r:id="rId2" imgW="8153322" imgH="54074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1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223DBA-C3E6-464D-8AA7-DF00113BC290}"/>
              </a:ext>
            </a:extLst>
          </p:cNvPr>
          <p:cNvSpPr txBox="1"/>
          <p:nvPr/>
        </p:nvSpPr>
        <p:spPr>
          <a:xfrm>
            <a:off x="238124" y="949395"/>
            <a:ext cx="80803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36600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format long g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长小数的显示方式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ab0=load('data11_2.txt');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mu=mean(ab0);sig=std(ab0);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求均值和标准差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ab=zscore(ab0);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a=ab(:,[1:7]); b=ab(:,[8:end]);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ncomp=2;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试着选择成分的对数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[XL,YL,XS,YS,BETA,PCTVAR,MSE,stats]=plsregress(a,b,ncomp)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contr=cumsum(PCTVAR,ncomp)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求累积贡献率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n=size(a,2); m=size(b,2); %n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是自变量的个数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,m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是因变量的个数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原始数据回归方程的常数项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BETA2(1,:)=mu(n+1:end)-mu(1:n)./sig(1:n)*BETA([2:end],:).*sig(n+1:end);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计算原始变量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x1,...,xn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的系数，每一列是一个回归方程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BETA2([2:n+1],:)=(1./sig(1:n))'*sig(n+1:end).*BETA([2:end],:)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format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恢复到短小数的显示方式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54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68721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1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628793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800" b="1">
                <a:latin typeface="微软雅黑" pitchFamily="34" charset="-122"/>
                <a:ea typeface="微软雅黑" pitchFamily="34" charset="-122"/>
              </a:rPr>
              <a:t>偏最小二乘</a:t>
            </a:r>
            <a:endParaRPr lang="en-US" altLang="zh-CN" sz="48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800" b="1">
                <a:latin typeface="微软雅黑" pitchFamily="34" charset="-122"/>
                <a:ea typeface="微软雅黑" pitchFamily="34" charset="-122"/>
              </a:rPr>
              <a:t>回归分析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099878"/>
              </p:ext>
            </p:extLst>
          </p:nvPr>
        </p:nvGraphicFramePr>
        <p:xfrm>
          <a:off x="534988" y="809625"/>
          <a:ext cx="7812087" cy="51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56254" imgH="5323124" progId="Word.Document.12">
                  <p:embed/>
                </p:oleObj>
              </mc:Choice>
              <mc:Fallback>
                <p:oleObj name="Document" r:id="rId2" imgW="8056254" imgH="53231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1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0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58432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46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3253</TotalTime>
  <Words>834</Words>
  <Application>Microsoft Office PowerPoint</Application>
  <PresentationFormat>全屏显示(4:3)</PresentationFormat>
  <Paragraphs>65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sxj</cp:lastModifiedBy>
  <cp:revision>161</cp:revision>
  <dcterms:created xsi:type="dcterms:W3CDTF">2020-06-24T23:10:14Z</dcterms:created>
  <dcterms:modified xsi:type="dcterms:W3CDTF">2021-02-24T05:27:35Z</dcterms:modified>
</cp:coreProperties>
</file>